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88" r:id="rId2"/>
    <p:sldId id="295" r:id="rId3"/>
    <p:sldId id="290" r:id="rId4"/>
    <p:sldId id="291" r:id="rId5"/>
    <p:sldId id="296" r:id="rId6"/>
    <p:sldId id="292" r:id="rId7"/>
    <p:sldId id="297" r:id="rId8"/>
    <p:sldId id="299" r:id="rId9"/>
    <p:sldId id="300" r:id="rId10"/>
    <p:sldId id="302" r:id="rId11"/>
    <p:sldId id="304" r:id="rId12"/>
    <p:sldId id="307" r:id="rId13"/>
    <p:sldId id="293" r:id="rId14"/>
    <p:sldId id="294" r:id="rId15"/>
    <p:sldId id="303" r:id="rId16"/>
    <p:sldId id="30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822"/>
    <a:srgbClr val="B3B5BA"/>
    <a:srgbClr val="F15960"/>
    <a:srgbClr val="B30F16"/>
    <a:srgbClr val="F58B90"/>
    <a:srgbClr val="F3DEDF"/>
    <a:srgbClr val="F2F2F2"/>
    <a:srgbClr val="B4B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8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F3EB0-971B-4AC4-B177-8F18C447008E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27F4A-DA05-4BC6-BE4E-CCFA7FADD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78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2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8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3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6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12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2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9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2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1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FF6C8-1DCC-41B7-B422-19C6BF4611BA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8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109B73-1275-43CE-A680-431FB321E737}"/>
              </a:ext>
            </a:extLst>
          </p:cNvPr>
          <p:cNvSpPr/>
          <p:nvPr/>
        </p:nvSpPr>
        <p:spPr>
          <a:xfrm rot="3600000">
            <a:off x="919620" y="1791000"/>
            <a:ext cx="3276000" cy="3276000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61D1E8-4920-45E9-A4A4-78CD106FAD3B}"/>
              </a:ext>
            </a:extLst>
          </p:cNvPr>
          <p:cNvSpPr/>
          <p:nvPr/>
        </p:nvSpPr>
        <p:spPr>
          <a:xfrm rot="3600000">
            <a:off x="959751" y="1831131"/>
            <a:ext cx="3195738" cy="31957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21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B206CA-2690-4B9D-82C6-DACD93F74040}"/>
              </a:ext>
            </a:extLst>
          </p:cNvPr>
          <p:cNvSpPr/>
          <p:nvPr/>
        </p:nvSpPr>
        <p:spPr>
          <a:xfrm>
            <a:off x="3836815" y="3727291"/>
            <a:ext cx="1343842" cy="300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F52C8-26C7-4C2D-94C6-D2291242A51D}"/>
              </a:ext>
            </a:extLst>
          </p:cNvPr>
          <p:cNvSpPr/>
          <p:nvPr/>
        </p:nvSpPr>
        <p:spPr>
          <a:xfrm>
            <a:off x="-1" y="2824223"/>
            <a:ext cx="2487825" cy="266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6FEA50-FFC9-49A6-8E27-E60FA86AC154}"/>
              </a:ext>
            </a:extLst>
          </p:cNvPr>
          <p:cNvCxnSpPr>
            <a:cxnSpLocks/>
          </p:cNvCxnSpPr>
          <p:nvPr/>
        </p:nvCxnSpPr>
        <p:spPr>
          <a:xfrm>
            <a:off x="4709438" y="4034439"/>
            <a:ext cx="4434562" cy="0"/>
          </a:xfrm>
          <a:prstGeom prst="line">
            <a:avLst/>
          </a:prstGeom>
          <a:ln w="12700">
            <a:solidFill>
              <a:srgbClr val="B210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AC4069-7F5A-4C78-A219-B86F76D10086}"/>
              </a:ext>
            </a:extLst>
          </p:cNvPr>
          <p:cNvCxnSpPr>
            <a:cxnSpLocks/>
          </p:cNvCxnSpPr>
          <p:nvPr/>
        </p:nvCxnSpPr>
        <p:spPr>
          <a:xfrm>
            <a:off x="4703722" y="4059467"/>
            <a:ext cx="4440278" cy="0"/>
          </a:xfrm>
          <a:prstGeom prst="line">
            <a:avLst/>
          </a:prstGeom>
          <a:ln w="38100">
            <a:solidFill>
              <a:srgbClr val="B3B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6FE8B59-53C6-4570-9891-8A31C3A243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1" y="228020"/>
            <a:ext cx="1404129" cy="416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E50E80-31D6-4450-A705-BA7423DA035B}"/>
              </a:ext>
            </a:extLst>
          </p:cNvPr>
          <p:cNvSpPr txBox="1"/>
          <p:nvPr/>
        </p:nvSpPr>
        <p:spPr>
          <a:xfrm>
            <a:off x="3812624" y="3549275"/>
            <a:ext cx="524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latin typeface="+mn-ea"/>
              </a:rPr>
              <a:t>Week2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effectLst/>
                <a:latin typeface="+mn-ea"/>
                <a:cs typeface="Times New Roman" panose="02020603050405020304" pitchFamily="18" charset="0"/>
              </a:rPr>
              <a:t>Measuring Weight and Volume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C5BC32-97E4-44EF-9C07-89C9CA5D294B}"/>
              </a:ext>
            </a:extLst>
          </p:cNvPr>
          <p:cNvSpPr/>
          <p:nvPr/>
        </p:nvSpPr>
        <p:spPr>
          <a:xfrm rot="3600000">
            <a:off x="-301336" y="3394382"/>
            <a:ext cx="3195738" cy="4877925"/>
          </a:xfrm>
          <a:prstGeom prst="rect">
            <a:avLst/>
          </a:prstGeom>
          <a:noFill/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6806FD-4730-4F55-84D1-31D6F1BC316E}"/>
              </a:ext>
            </a:extLst>
          </p:cNvPr>
          <p:cNvSpPr/>
          <p:nvPr/>
        </p:nvSpPr>
        <p:spPr>
          <a:xfrm rot="3600000">
            <a:off x="1677015" y="-265773"/>
            <a:ext cx="2947748" cy="2947748"/>
          </a:xfrm>
          <a:prstGeom prst="rect">
            <a:avLst/>
          </a:prstGeom>
          <a:noFill/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277850-F505-423B-943D-231DE4F4740A}"/>
              </a:ext>
            </a:extLst>
          </p:cNvPr>
          <p:cNvSpPr/>
          <p:nvPr/>
        </p:nvSpPr>
        <p:spPr>
          <a:xfrm rot="3600000">
            <a:off x="2161338" y="1517796"/>
            <a:ext cx="1435604" cy="1435604"/>
          </a:xfrm>
          <a:prstGeom prst="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EE9882-A8E5-468B-AFE3-88BD1B51D882}"/>
              </a:ext>
            </a:extLst>
          </p:cNvPr>
          <p:cNvSpPr>
            <a:spLocks noChangeAspect="1"/>
          </p:cNvSpPr>
          <p:nvPr/>
        </p:nvSpPr>
        <p:spPr>
          <a:xfrm rot="3600000">
            <a:off x="1423028" y="3553036"/>
            <a:ext cx="1735200" cy="1735200"/>
          </a:xfrm>
          <a:prstGeom prst="rect">
            <a:avLst/>
          </a:prstGeom>
          <a:blipFill dpi="0" rotWithShape="0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8E1B05-1156-4321-8B26-1F97A381D8C2}"/>
              </a:ext>
            </a:extLst>
          </p:cNvPr>
          <p:cNvSpPr/>
          <p:nvPr/>
        </p:nvSpPr>
        <p:spPr>
          <a:xfrm rot="3600000">
            <a:off x="3065785" y="6030444"/>
            <a:ext cx="1133448" cy="2102775"/>
          </a:xfrm>
          <a:prstGeom prst="rect">
            <a:avLst/>
          </a:prstGeom>
          <a:solidFill>
            <a:srgbClr val="B21016"/>
          </a:solidFill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C0A43D-6102-4D7B-A16A-FB8C31E1D9EF}"/>
              </a:ext>
            </a:extLst>
          </p:cNvPr>
          <p:cNvSpPr/>
          <p:nvPr/>
        </p:nvSpPr>
        <p:spPr>
          <a:xfrm rot="3600000">
            <a:off x="-693196" y="-418091"/>
            <a:ext cx="1133448" cy="2102775"/>
          </a:xfrm>
          <a:prstGeom prst="rect">
            <a:avLst/>
          </a:prstGeom>
          <a:solidFill>
            <a:srgbClr val="B21016"/>
          </a:solidFill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18AC21-F957-4792-8DC5-32C5D3E8E9AF}"/>
              </a:ext>
            </a:extLst>
          </p:cNvPr>
          <p:cNvCxnSpPr/>
          <p:nvPr/>
        </p:nvCxnSpPr>
        <p:spPr>
          <a:xfrm flipH="1">
            <a:off x="-652130" y="2361981"/>
            <a:ext cx="1814178" cy="1052108"/>
          </a:xfrm>
          <a:prstGeom prst="line">
            <a:avLst/>
          </a:prstGeom>
          <a:ln w="34925">
            <a:solidFill>
              <a:srgbClr val="B3B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A021A7-2F41-4AD2-B3B2-C73273C492A5}"/>
              </a:ext>
            </a:extLst>
          </p:cNvPr>
          <p:cNvCxnSpPr/>
          <p:nvPr/>
        </p:nvCxnSpPr>
        <p:spPr>
          <a:xfrm flipH="1">
            <a:off x="-647453" y="2384427"/>
            <a:ext cx="1814178" cy="1052108"/>
          </a:xfrm>
          <a:prstGeom prst="line">
            <a:avLst/>
          </a:prstGeom>
          <a:ln w="12700">
            <a:solidFill>
              <a:srgbClr val="B210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8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B7A59-3487-CC61-E51A-788311E4F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0A25D4B-4AF8-0008-ADBF-821736725609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AE723542-1D82-46BE-67B6-2C3CA7EA71AB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6ECC4C4-7A66-AC4C-CDBB-354E164C013C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A1853-800D-C00C-9F12-4586A529EC9A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38AEAB-5EC3-5434-0BF5-759DB188062C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FA2554F-0BB5-F90A-874C-621A0343936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F3511B-8C4D-8624-5613-8B374C7DF2F1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443627B-790D-8EF6-6D48-2451C922706A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BD091A87-2587-9422-9975-9FBC926BEACF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EE24DA-9545-FBA9-7A66-F80BEC0FD93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DE6EAE-AC4C-9FB5-FB70-600F91004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67" y="621792"/>
            <a:ext cx="1163064" cy="1627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BCEA70-929A-CFCC-BA86-833CF0FC7882}"/>
              </a:ext>
            </a:extLst>
          </p:cNvPr>
          <p:cNvSpPr txBox="1"/>
          <p:nvPr/>
        </p:nvSpPr>
        <p:spPr>
          <a:xfrm>
            <a:off x="520881" y="1954267"/>
            <a:ext cx="8209461" cy="2544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E. Determining the Solubility of a Compound</a:t>
            </a: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Add one small spatula scoop of acetamide into the test tube.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Add distilled water and n-hexane into the test tube to a height of 1–2 cm from the bottom.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Shake the test tube well for about 5 minutes and observe the state.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Record the experimental results as S (Soluble) or I (Insoluble).</a:t>
            </a:r>
            <a:endParaRPr lang="en-US" altLang="ko-KR" sz="1400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Determine the solubility of biphenyl using the same method as in steps 1 to 4.</a:t>
            </a:r>
          </a:p>
        </p:txBody>
      </p:sp>
    </p:spTree>
    <p:extLst>
      <p:ext uri="{BB962C8B-B14F-4D97-AF65-F5344CB8AC3E}">
        <p14:creationId xmlns:p14="http://schemas.microsoft.com/office/powerpoint/2010/main" val="41189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DDA60-9A6C-FA14-EEEC-20056A0F9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1A3D6A-1D75-7559-A159-E8639CA88DF2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B83A9E88-951F-9F28-B6B0-16C35A0CE869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066CB1D-1A51-1193-64B3-E8D2C023D1A0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7CF2FE-A660-A551-90AD-6379B46816CB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6561C8-203C-0775-B977-18D9BA76A536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0FE4F50-8981-8A81-3846-CBE7A390965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A32FCC-B81A-6442-3F19-3B5FC4D3AB13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342E96D-51F1-EFE3-69B2-7384D0D4AF25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769E394-9266-229A-5ACB-93E954C9C6CD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32909B-B81F-86B7-95AD-A9EE381F282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AE9720-17EF-0B3D-5F21-10C9A70EFA51}"/>
              </a:ext>
            </a:extLst>
          </p:cNvPr>
          <p:cNvSpPr txBox="1"/>
          <p:nvPr/>
        </p:nvSpPr>
        <p:spPr>
          <a:xfrm>
            <a:off x="520881" y="1954267"/>
            <a:ext cx="8209461" cy="232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F. Determining the Melting Point of a Compound</a:t>
            </a: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400" dirty="0">
                <a:latin typeface="+mn-ea"/>
              </a:rPr>
              <a:t>Tap the melting point capillary tube into biphenyl 4 to 5 times 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*If the reagent is too clumpy, press and crush it with a spatula to fill the capillary tube.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400" dirty="0">
                <a:latin typeface="+mn-ea"/>
              </a:rPr>
              <a:t>Lightly tap the end of the capillary tube on the desk to help fill it with powder.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Place it in the melting point apparatus and measure the melting point.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Determine the melting point of acetamide using the same method as in steps 1 to 3.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999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3EB4-5EFA-3EF6-DC14-953B9570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485649-DAC0-7DB2-9FF2-A119562F3789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A3524B9A-EE9B-23DE-C9B4-0D13D581F7E8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AD785518-83ED-2F9F-69EC-CD33605A1C2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7753FD-1069-97C6-A103-CE219D4AB0EB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73E3E3-8E2D-74C4-BB15-E3A6A67A3A8F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4009580-D2E7-B2F8-50D8-0176D0DA78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BAFF81-2B90-DAFC-F00E-70ED2FC745E2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9D9DEE3-4DBE-F15C-07C5-B347C99AFF3C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F9D692C-0B50-1D20-9B08-20BC0F48DDB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00E71E-B677-2D37-2F28-1E412A6A0F6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68F0F-86A7-C3E1-8D7F-0BD33DD368CD}"/>
              </a:ext>
            </a:extLst>
          </p:cNvPr>
          <p:cNvSpPr txBox="1"/>
          <p:nvPr/>
        </p:nvSpPr>
        <p:spPr>
          <a:xfrm>
            <a:off x="520881" y="1638581"/>
            <a:ext cx="8209461" cy="394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G. Determining the density of a Compound</a:t>
            </a: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+mn-ea"/>
              </a:rPr>
              <a:t>Check the density of methylene chloride (MC)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Place the graduated cylinder on the scale and measure its weight.</a:t>
            </a:r>
            <a:endParaRPr lang="en-US" altLang="ko-KR" sz="1400" strike="sngStrike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Fill the graduated cylinder with 10 mL of MC and measure its weight.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+mn-ea"/>
              </a:rPr>
              <a:t>Check the density of aluminum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Weigh the two aluminum pieces.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Add 5 mL of n-hexane to the graduated cylinder, then place the two pieces of aluminum in it and measure the volume change. (Do not discard the aluminum)</a:t>
            </a:r>
            <a:endParaRPr lang="en-US" altLang="ko-KR" sz="1400" b="1" i="1" u="sng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969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3BD3E-32B3-FE67-D3D4-2DE10A95C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3B8376-1650-0B59-BFAA-FDB54375EC70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40FCE6B-0E77-EADB-D49F-7CF07E15DACD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776EC27-84C0-3AF5-D95C-DE19E80083B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1E7BB7-F633-1EEA-FCF9-E5D74E8896DB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F05858-0847-3CF4-0374-07CD29618B09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04C3187-560E-50BF-87F0-0277DD4CF4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519C974-6B2D-197F-738A-14A247BC0CE3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Data &amp; Results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623D303-B434-1E40-D6CD-8EC3CBCE847D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8E6F4E-9C8F-D523-27BA-A73C765984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0B59113B-4443-A569-5801-7A015204C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51437"/>
              </p:ext>
            </p:extLst>
          </p:nvPr>
        </p:nvGraphicFramePr>
        <p:xfrm>
          <a:off x="290830" y="1738783"/>
          <a:ext cx="7575283" cy="9826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05309">
                  <a:extLst>
                    <a:ext uri="{9D8B030D-6E8A-4147-A177-3AD203B41FA5}">
                      <a16:colId xmlns:a16="http://schemas.microsoft.com/office/drawing/2014/main" val="3584871273"/>
                    </a:ext>
                  </a:extLst>
                </a:gridCol>
                <a:gridCol w="1668047">
                  <a:extLst>
                    <a:ext uri="{9D8B030D-6E8A-4147-A177-3AD203B41FA5}">
                      <a16:colId xmlns:a16="http://schemas.microsoft.com/office/drawing/2014/main" val="909102858"/>
                    </a:ext>
                  </a:extLst>
                </a:gridCol>
                <a:gridCol w="2301927">
                  <a:extLst>
                    <a:ext uri="{9D8B030D-6E8A-4147-A177-3AD203B41FA5}">
                      <a16:colId xmlns:a16="http://schemas.microsoft.com/office/drawing/2014/main" val="955872679"/>
                    </a:ext>
                  </a:extLst>
                </a:gridCol>
              </a:tblGrid>
              <a:tr h="462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Measurement Weight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374" marR="74374" marT="37187" marB="371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374" marR="74374" marT="37187" marB="371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Acetamide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837593"/>
                  </a:ext>
                </a:extLst>
              </a:tr>
              <a:tr h="52007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374" marR="74374" marT="37187" marB="371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374" marR="74374" marT="37187" marB="371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915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E6BFFC6-FFFC-4AC6-DFF5-FD2A979404B3}"/>
              </a:ext>
            </a:extLst>
          </p:cNvPr>
          <p:cNvSpPr txBox="1"/>
          <p:nvPr/>
        </p:nvSpPr>
        <p:spPr>
          <a:xfrm>
            <a:off x="312575" y="1227614"/>
            <a:ext cx="4338937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A.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Weight Measurement</a:t>
            </a:r>
            <a:endParaRPr lang="ko-KR" altLang="en-US" sz="2000" b="1" dirty="0">
              <a:latin typeface="+mn-ea"/>
            </a:endParaRPr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8701D681-8B55-A83F-19D1-474D3A29C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89945"/>
              </p:ext>
            </p:extLst>
          </p:nvPr>
        </p:nvGraphicFramePr>
        <p:xfrm>
          <a:off x="290830" y="3634668"/>
          <a:ext cx="8280676" cy="1780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69">
                  <a:extLst>
                    <a:ext uri="{9D8B030D-6E8A-4147-A177-3AD203B41FA5}">
                      <a16:colId xmlns:a16="http://schemas.microsoft.com/office/drawing/2014/main" val="764174488"/>
                    </a:ext>
                  </a:extLst>
                </a:gridCol>
                <a:gridCol w="2070169">
                  <a:extLst>
                    <a:ext uri="{9D8B030D-6E8A-4147-A177-3AD203B41FA5}">
                      <a16:colId xmlns:a16="http://schemas.microsoft.com/office/drawing/2014/main" val="3836480005"/>
                    </a:ext>
                  </a:extLst>
                </a:gridCol>
                <a:gridCol w="2070169">
                  <a:extLst>
                    <a:ext uri="{9D8B030D-6E8A-4147-A177-3AD203B41FA5}">
                      <a16:colId xmlns:a16="http://schemas.microsoft.com/office/drawing/2014/main" val="1445023766"/>
                    </a:ext>
                  </a:extLst>
                </a:gridCol>
                <a:gridCol w="2070169">
                  <a:extLst>
                    <a:ext uri="{9D8B030D-6E8A-4147-A177-3AD203B41FA5}">
                      <a16:colId xmlns:a16="http://schemas.microsoft.com/office/drawing/2014/main" val="2032671113"/>
                    </a:ext>
                  </a:extLst>
                </a:gridCol>
              </a:tblGrid>
              <a:tr h="5936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 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 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Average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2914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The weight of 10 mL of distilled water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68173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Actual volume of water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(mL)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9188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3491852-292E-AF72-BB9D-07EC26D60373}"/>
              </a:ext>
            </a:extLst>
          </p:cNvPr>
          <p:cNvSpPr txBox="1"/>
          <p:nvPr/>
        </p:nvSpPr>
        <p:spPr>
          <a:xfrm>
            <a:off x="330273" y="3098138"/>
            <a:ext cx="5013003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B. Transferring Liquid Using a pipette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39A83C-976F-D390-70AB-F8640113E52E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9868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22050-D786-005C-7466-EF4DC570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EDB7DA6-96B3-51EE-C853-3852356F1A19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38FA58A-43C4-EC57-5550-E71ED366D3D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BCBE44B-9381-C08B-DDE0-4F75F2E1232E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67A5A3-034F-300D-A387-B8893152E329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5ECB7C-629A-509B-FDE8-4F4DA5719F5B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ACE52AC-6DCF-9E11-49C1-7DC197D986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DBDCA67-4D17-096B-D8F5-A072C5BDFC4B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Data &amp; Results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8BAF329-EA79-94E7-81B0-FD9506DDCF8C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4E202A-8607-A0AE-9933-47E2ADB9827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FC167A-9194-3D27-B742-A4A6436632A4}"/>
              </a:ext>
            </a:extLst>
          </p:cNvPr>
          <p:cNvSpPr txBox="1"/>
          <p:nvPr/>
        </p:nvSpPr>
        <p:spPr>
          <a:xfrm>
            <a:off x="238760" y="4768642"/>
            <a:ext cx="6802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물의 밀도 </a:t>
            </a:r>
            <a:r>
              <a:rPr lang="en-US" altLang="ko-KR" sz="2400" dirty="0"/>
              <a:t>=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0.99705 g/mL (25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℃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400" dirty="0">
              <a:ea typeface="나눔고딕" panose="020D0604000000000000" pitchFamily="50" charset="-127"/>
            </a:endParaRPr>
          </a:p>
          <a:p>
            <a:r>
              <a:rPr lang="en-US" altLang="ko-KR" sz="2400" dirty="0"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ea typeface="나눔고딕" panose="020D0604000000000000" pitchFamily="50" charset="-127"/>
              </a:rPr>
              <a:t>부피 불확정도 ≈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0.027 mL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58C9-E708-7BDF-56A8-174976AD7592}"/>
              </a:ext>
            </a:extLst>
          </p:cNvPr>
          <p:cNvSpPr txBox="1"/>
          <p:nvPr/>
        </p:nvSpPr>
        <p:spPr>
          <a:xfrm>
            <a:off x="312575" y="1227614"/>
            <a:ext cx="6803841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C.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Transferring Liquid Using a Graduated cylinder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1B4F6-0D94-757F-95D1-D848A9DD42C0}"/>
              </a:ext>
            </a:extLst>
          </p:cNvPr>
          <p:cNvSpPr txBox="1"/>
          <p:nvPr/>
        </p:nvSpPr>
        <p:spPr>
          <a:xfrm>
            <a:off x="330275" y="3843812"/>
            <a:ext cx="5005050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D. Transferring Liquid Using a </a:t>
            </a:r>
            <a:r>
              <a:rPr lang="en-US" altLang="ko-KR" sz="2000" b="1" dirty="0" err="1">
                <a:latin typeface="+mn-ea"/>
              </a:rPr>
              <a:t>Buret</a:t>
            </a:r>
            <a:endParaRPr lang="ko-KR" altLang="en-US" sz="1400" b="1" dirty="0">
              <a:latin typeface="+mn-ea"/>
            </a:endParaRPr>
          </a:p>
        </p:txBody>
      </p:sp>
      <p:graphicFrame>
        <p:nvGraphicFramePr>
          <p:cNvPr id="17" name="표 5">
            <a:extLst>
              <a:ext uri="{FF2B5EF4-FFF2-40B4-BE49-F238E27FC236}">
                <a16:creationId xmlns:a16="http://schemas.microsoft.com/office/drawing/2014/main" id="{D65CFCAE-6709-A6BE-A231-A583144F8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688279"/>
              </p:ext>
            </p:extLst>
          </p:nvPr>
        </p:nvGraphicFramePr>
        <p:xfrm>
          <a:off x="290830" y="4380342"/>
          <a:ext cx="8024228" cy="1780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057">
                  <a:extLst>
                    <a:ext uri="{9D8B030D-6E8A-4147-A177-3AD203B41FA5}">
                      <a16:colId xmlns:a16="http://schemas.microsoft.com/office/drawing/2014/main" val="764174488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3836480005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1445023766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2032671113"/>
                    </a:ext>
                  </a:extLst>
                </a:gridCol>
              </a:tblGrid>
              <a:tr h="5936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 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 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Average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2914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The weight of 10 mL of distilled water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68173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Actual volume of water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(mL)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91881"/>
                  </a:ext>
                </a:extLst>
              </a:tr>
            </a:tbl>
          </a:graphicData>
        </a:graphic>
      </p:graphicFrame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00889879-A204-94EC-CBE2-278B00B4B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074468"/>
              </p:ext>
            </p:extLst>
          </p:nvPr>
        </p:nvGraphicFramePr>
        <p:xfrm>
          <a:off x="290830" y="1714212"/>
          <a:ext cx="8024228" cy="1780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057">
                  <a:extLst>
                    <a:ext uri="{9D8B030D-6E8A-4147-A177-3AD203B41FA5}">
                      <a16:colId xmlns:a16="http://schemas.microsoft.com/office/drawing/2014/main" val="764174488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3836480005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1445023766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2032671113"/>
                    </a:ext>
                  </a:extLst>
                </a:gridCol>
              </a:tblGrid>
              <a:tr h="5936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 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Group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 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Average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2914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The weight of 10 mL of distilled water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68173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Actual volume of water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(mL)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9188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2F8981-0C6A-2BDA-D045-95D26561754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1727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5A78A-FC54-501C-353B-CBACC43F4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B446FC6-4206-A51F-81B2-45FD51B11669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CD05DCC-EF9F-4C68-BB94-33CF8BE4AED8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BC017C49-2959-E5C4-B659-0F2D08AC6001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84BF4-1661-70E5-323D-A649A4E7BC75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32795B-8077-3B6E-F2A2-45DC2444335C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CEE6D3E-E044-2676-B2DA-F821EAFAFA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369E6A-3918-5098-FD8C-6B250EA76718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Data &amp; Results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B06F79B-2F65-4A91-56A5-54F8BD00EF40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0C04B5-CEC8-A860-880D-83A6B010BE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CC606167-B8FC-1E7D-065C-A84BAD1D9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349705"/>
              </p:ext>
            </p:extLst>
          </p:nvPr>
        </p:nvGraphicFramePr>
        <p:xfrm>
          <a:off x="479074" y="1815493"/>
          <a:ext cx="8049885" cy="16689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83295">
                  <a:extLst>
                    <a:ext uri="{9D8B030D-6E8A-4147-A177-3AD203B41FA5}">
                      <a16:colId xmlns:a16="http://schemas.microsoft.com/office/drawing/2014/main" val="3480832105"/>
                    </a:ext>
                  </a:extLst>
                </a:gridCol>
                <a:gridCol w="2683295">
                  <a:extLst>
                    <a:ext uri="{9D8B030D-6E8A-4147-A177-3AD203B41FA5}">
                      <a16:colId xmlns:a16="http://schemas.microsoft.com/office/drawing/2014/main" val="1452675426"/>
                    </a:ext>
                  </a:extLst>
                </a:gridCol>
                <a:gridCol w="2683295">
                  <a:extLst>
                    <a:ext uri="{9D8B030D-6E8A-4147-A177-3AD203B41FA5}">
                      <a16:colId xmlns:a16="http://schemas.microsoft.com/office/drawing/2014/main" val="4274584458"/>
                    </a:ext>
                  </a:extLst>
                </a:gridCol>
              </a:tblGrid>
              <a:tr h="5521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648" marR="81648" marT="40824" marB="408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Water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648" marR="81648" marT="40824" marB="408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n-Hexane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648" marR="81648" marT="40824" marB="408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81921"/>
                  </a:ext>
                </a:extLst>
              </a:tr>
              <a:tr h="566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Acetamide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648" marR="81648" marT="40824" marB="408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268277"/>
                  </a:ext>
                </a:extLst>
              </a:tr>
              <a:tr h="550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Biphenyl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648" marR="81648" marT="40824" marB="408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35212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31B342F-59F0-6392-F975-009ECD82EA70}"/>
              </a:ext>
            </a:extLst>
          </p:cNvPr>
          <p:cNvSpPr txBox="1"/>
          <p:nvPr/>
        </p:nvSpPr>
        <p:spPr>
          <a:xfrm>
            <a:off x="312575" y="1298373"/>
            <a:ext cx="6446034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E.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Determining the Solubility of a Compound</a:t>
            </a:r>
            <a:endParaRPr lang="ko-KR" altLang="en-US" sz="1400" dirty="0">
              <a:latin typeface="+mn-ea"/>
            </a:endParaRPr>
          </a:p>
        </p:txBody>
      </p:sp>
      <p:graphicFrame>
        <p:nvGraphicFramePr>
          <p:cNvPr id="21" name="표 8">
            <a:extLst>
              <a:ext uri="{FF2B5EF4-FFF2-40B4-BE49-F238E27FC236}">
                <a16:creationId xmlns:a16="http://schemas.microsoft.com/office/drawing/2014/main" id="{FE04ACDC-BBA2-406C-BB3E-9AF356E69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63178"/>
              </p:ext>
            </p:extLst>
          </p:nvPr>
        </p:nvGraphicFramePr>
        <p:xfrm>
          <a:off x="479074" y="4451653"/>
          <a:ext cx="7540402" cy="13601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55363">
                  <a:extLst>
                    <a:ext uri="{9D8B030D-6E8A-4147-A177-3AD203B41FA5}">
                      <a16:colId xmlns:a16="http://schemas.microsoft.com/office/drawing/2014/main" val="910510539"/>
                    </a:ext>
                  </a:extLst>
                </a:gridCol>
                <a:gridCol w="2785039">
                  <a:extLst>
                    <a:ext uri="{9D8B030D-6E8A-4147-A177-3AD203B41FA5}">
                      <a16:colId xmlns:a16="http://schemas.microsoft.com/office/drawing/2014/main" val="986253705"/>
                    </a:ext>
                  </a:extLst>
                </a:gridCol>
              </a:tblGrid>
              <a:tr h="4724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8831" marR="78831" marT="39415" marB="394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Melting point measurement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8831" marR="78831" marT="39415" marB="394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08896"/>
                  </a:ext>
                </a:extLst>
              </a:tr>
              <a:tr h="443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 : Acetamide (</a:t>
                      </a:r>
                      <a:r>
                        <a:rPr lang="en-US" altLang="ko-KR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79~81 °C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8831" marR="78831" marT="39415" marB="394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350682"/>
                  </a:ext>
                </a:extLst>
              </a:tr>
              <a:tr h="4438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 : Biphenyl (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69.2 °C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8831" marR="78831" marT="39415" marB="394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4878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121770D-9242-64FA-068B-5798154FE391}"/>
              </a:ext>
            </a:extLst>
          </p:cNvPr>
          <p:cNvSpPr txBox="1"/>
          <p:nvPr/>
        </p:nvSpPr>
        <p:spPr>
          <a:xfrm>
            <a:off x="312575" y="3889193"/>
            <a:ext cx="6692523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F.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Determining the Melting Point of a Compound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9F04E0-BD93-1CB7-5343-1ECF1C441E6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4133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FF5AA-EFC8-E75B-9C35-B68BB2A4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876FDE-B7BD-19CA-0C09-797A2DBA8A52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B8114DBA-73AE-1E83-A504-EBB180720ED1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94D64CE-32F3-4E90-BF4B-A52E5BBF1200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39413B-393B-9726-830A-D0917EAFF16D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7D1BA4-8D0A-6241-9146-5635D7A3A85D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566D2BF-02BB-BFE7-7088-3461635D9F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2D29999-92CA-789E-9E7D-C2B22FD42AE9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Data &amp; Results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C5AC02D-3BA2-6545-B077-12E089AB275E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947D2E-DD75-12BA-BB61-6DD15063DAC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9D163B73-7A37-E448-622B-57737E67B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599231"/>
              </p:ext>
            </p:extLst>
          </p:nvPr>
        </p:nvGraphicFramePr>
        <p:xfrm>
          <a:off x="484444" y="2007376"/>
          <a:ext cx="8128000" cy="18196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521106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7297975"/>
                    </a:ext>
                  </a:extLst>
                </a:gridCol>
              </a:tblGrid>
              <a:tr h="5082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MC (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Theoretical value :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1.33g/mL)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13.353 g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740499"/>
                  </a:ext>
                </a:extLst>
              </a:tr>
              <a:tr h="700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Weight of 10 mL of MC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16698"/>
                  </a:ext>
                </a:extLst>
              </a:tr>
              <a:tr h="610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MC density experimental value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62355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F1762B2-DED9-FE4E-061F-70E123A89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128277"/>
              </p:ext>
            </p:extLst>
          </p:nvPr>
        </p:nvGraphicFramePr>
        <p:xfrm>
          <a:off x="484444" y="4106436"/>
          <a:ext cx="8128000" cy="192635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521106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7297975"/>
                    </a:ext>
                  </a:extLst>
                </a:gridCol>
              </a:tblGrid>
              <a:tr h="5254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Aluminum (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Theoretical value :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2.70g/mL)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13.353 g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740499"/>
                  </a:ext>
                </a:extLst>
              </a:tr>
              <a:tr h="466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Al Weight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16698"/>
                  </a:ext>
                </a:extLst>
              </a:tr>
              <a:tr h="466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Volume change of n-Hexane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62355"/>
                  </a:ext>
                </a:extLst>
              </a:tr>
              <a:tr h="466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Al density experimental value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4979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291F0C-94C7-54C1-1B36-507AB7D02F8D}"/>
              </a:ext>
            </a:extLst>
          </p:cNvPr>
          <p:cNvSpPr txBox="1"/>
          <p:nvPr/>
        </p:nvSpPr>
        <p:spPr>
          <a:xfrm>
            <a:off x="312576" y="1412676"/>
            <a:ext cx="5491876" cy="411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G.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Determining the density of a Compound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CC09C8-1334-6BEE-2FB6-6767B2C6659E}"/>
              </a:ext>
            </a:extLst>
          </p:cNvPr>
          <p:cNvSpPr/>
          <p:nvPr/>
        </p:nvSpPr>
        <p:spPr>
          <a:xfrm>
            <a:off x="6085840" y="2531348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7205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A95FD-9638-BD92-2CF0-BAA37E736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0F46DEF-CDF8-912A-F0B7-AC10D5168125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9A78BB6-2CE1-40A5-C1B6-919A46114A36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96C66F29-09AD-00C3-D5BC-809EA58680D5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64E7E7-3692-CAF5-0984-354334EDAFA7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C41840-05B5-F37A-0EBB-5D3E47C01ED6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0657E18-D1F1-7928-4EBE-5C9A7C74573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7929F4-3BC9-8C31-23AD-358942ED4042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7A309-A9E5-13E8-F1D8-71EA2A3C3A74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Purpose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89D7EC4-805C-6CA7-6E43-BCD84F574F82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340C8-3795-5FD8-7CDF-09DB8D927C18}"/>
              </a:ext>
            </a:extLst>
          </p:cNvPr>
          <p:cNvSpPr txBox="1"/>
          <p:nvPr/>
        </p:nvSpPr>
        <p:spPr>
          <a:xfrm>
            <a:off x="565215" y="2883736"/>
            <a:ext cx="8013570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+mn-ea"/>
              </a:rPr>
              <a:t>Learn how to use scale and liquid transfer equipment, as well as how to process experimental data and estimate uncertainty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2FD9EF-D2F4-A6B8-A70B-94C0FD6BE3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Theory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44B15-FCA1-464A-8742-F9B1FF482168}"/>
              </a:ext>
            </a:extLst>
          </p:cNvPr>
          <p:cNvSpPr txBox="1"/>
          <p:nvPr/>
        </p:nvSpPr>
        <p:spPr>
          <a:xfrm>
            <a:off x="721632" y="1636471"/>
            <a:ext cx="5305457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Weight, Mass, Density, Volume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Liquid Volume Measurement Apparatus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Measurement of Solid Volume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Solubility, Melting Point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Error,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Uncertainty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000" dirty="0">
                <a:latin typeface="+mn-ea"/>
              </a:rPr>
              <a:t>Significant Figures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05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67DD-4FD5-44BD-8C88-277CC1C1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87B1E46-2D3C-8A2D-1D94-C4A422856840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F2D074-98ED-8FF9-BAFE-4CB9DD92069A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61386CA-5BF2-6A3A-D597-FDEAB6174E5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5D02D3-0395-46FE-69C4-2ED0A7ECE9F4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2C44C-DE05-5D8A-2CDD-968DE4C08034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7A2DF79-A95F-D116-F619-34A68A0EBA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A2DA22-4A5D-B5F9-2301-F59255F1A416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Chemicals &amp; Apparatus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9586AA83-153D-9E31-7D07-FD1133539309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C1139-FCED-AA7A-EDAB-EB5EE813B526}"/>
              </a:ext>
            </a:extLst>
          </p:cNvPr>
          <p:cNvSpPr txBox="1"/>
          <p:nvPr/>
        </p:nvSpPr>
        <p:spPr>
          <a:xfrm>
            <a:off x="402590" y="1334105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Chemicals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69AFBE-61B1-BC0B-BC7C-05E90E9DC2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30947-0A69-DB06-F64F-2CEF31228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531306"/>
              </p:ext>
            </p:extLst>
          </p:nvPr>
        </p:nvGraphicFramePr>
        <p:xfrm>
          <a:off x="312502" y="1814743"/>
          <a:ext cx="8518995" cy="31900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3670">
                  <a:extLst>
                    <a:ext uri="{9D8B030D-6E8A-4147-A177-3AD203B41FA5}">
                      <a16:colId xmlns:a16="http://schemas.microsoft.com/office/drawing/2014/main" val="2839695110"/>
                    </a:ext>
                  </a:extLst>
                </a:gridCol>
                <a:gridCol w="998100">
                  <a:extLst>
                    <a:ext uri="{9D8B030D-6E8A-4147-A177-3AD203B41FA5}">
                      <a16:colId xmlns:a16="http://schemas.microsoft.com/office/drawing/2014/main" val="2651601638"/>
                    </a:ext>
                  </a:extLst>
                </a:gridCol>
                <a:gridCol w="1700986">
                  <a:extLst>
                    <a:ext uri="{9D8B030D-6E8A-4147-A177-3AD203B41FA5}">
                      <a16:colId xmlns:a16="http://schemas.microsoft.com/office/drawing/2014/main" val="899962293"/>
                    </a:ext>
                  </a:extLst>
                </a:gridCol>
                <a:gridCol w="1426862">
                  <a:extLst>
                    <a:ext uri="{9D8B030D-6E8A-4147-A177-3AD203B41FA5}">
                      <a16:colId xmlns:a16="http://schemas.microsoft.com/office/drawing/2014/main" val="716796420"/>
                    </a:ext>
                  </a:extLst>
                </a:gridCol>
                <a:gridCol w="1404344">
                  <a:extLst>
                    <a:ext uri="{9D8B030D-6E8A-4147-A177-3AD203B41FA5}">
                      <a16:colId xmlns:a16="http://schemas.microsoft.com/office/drawing/2014/main" val="1679178765"/>
                    </a:ext>
                  </a:extLst>
                </a:gridCol>
                <a:gridCol w="1365033">
                  <a:extLst>
                    <a:ext uri="{9D8B030D-6E8A-4147-A177-3AD203B41FA5}">
                      <a16:colId xmlns:a16="http://schemas.microsoft.com/office/drawing/2014/main" val="3583873480"/>
                    </a:ext>
                  </a:extLst>
                </a:gridCol>
              </a:tblGrid>
              <a:tr h="45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Molecular formula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Molecular weight (g/mol)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Melting point(℃)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Boiling point(℃)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Density(g/cm</a:t>
                      </a:r>
                      <a:r>
                        <a:rPr lang="en-US" altLang="ko-KR" sz="1300" baseline="300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58557"/>
                  </a:ext>
                </a:extLst>
              </a:tr>
              <a:tr h="390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Water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18.02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44167"/>
                  </a:ext>
                </a:extLst>
              </a:tr>
              <a:tr h="390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Hexane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14</a:t>
                      </a:r>
                      <a:endParaRPr lang="ko-KR" altLang="en-US" sz="1100" baseline="-250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86.18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-95.3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68.7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0.66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548398"/>
                  </a:ext>
                </a:extLst>
              </a:tr>
              <a:tr h="390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Methylene chloride(MC)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Cl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84.93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-96.7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39.3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1.33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438072"/>
                  </a:ext>
                </a:extLst>
              </a:tr>
              <a:tr h="390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Biphenyl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aseline="-250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154.21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69.2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255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1.04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102291"/>
                  </a:ext>
                </a:extLst>
              </a:tr>
              <a:tr h="390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Acetamide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NO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58.08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79-81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221.2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1.16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202623"/>
                  </a:ext>
                </a:extLst>
              </a:tr>
              <a:tr h="38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Acetone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58.08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-94.9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56.08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0.78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928891"/>
                  </a:ext>
                </a:extLst>
              </a:tr>
              <a:tr h="38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Aluminum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Al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26.98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660.32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2470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2.70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476133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773A94-8D4B-C67C-8E14-7EBBACAAE434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4870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E504D-6865-DFD4-5F4E-4565EE83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32BFB5-F7A7-D0A3-EAC7-B207EBAE438D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B7DD2A1-6419-A5CF-17D9-B9CF6AD57DA7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5109F00-B275-9B24-91CB-2315835981DE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7EABD5-C008-75F9-4ACA-761E345845E2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2D0EA2-6D45-E713-6BD3-9F402EC8A613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9957718-47EA-0641-3EFC-BCED524903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03A0B4E-E62F-56FF-2C27-1BEE8DD3EF13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Chemicals &amp; Apparatus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11716A6-3E80-B36D-3D15-FAD4FEDE1298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77C70-24EC-A924-FAF7-12D98E474544}"/>
              </a:ext>
            </a:extLst>
          </p:cNvPr>
          <p:cNvSpPr txBox="1"/>
          <p:nvPr/>
        </p:nvSpPr>
        <p:spPr>
          <a:xfrm>
            <a:off x="402590" y="1334105"/>
            <a:ext cx="178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Apparatus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574D2D-57DA-B4D5-60DC-03749A5F168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19F0BAD-16CB-4460-9C69-211574DA8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35579"/>
              </p:ext>
            </p:extLst>
          </p:nvPr>
        </p:nvGraphicFramePr>
        <p:xfrm>
          <a:off x="138576" y="1911932"/>
          <a:ext cx="8886154" cy="38182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59242">
                  <a:extLst>
                    <a:ext uri="{9D8B030D-6E8A-4147-A177-3AD203B41FA5}">
                      <a16:colId xmlns:a16="http://schemas.microsoft.com/office/drawing/2014/main" val="3804889348"/>
                    </a:ext>
                  </a:extLst>
                </a:gridCol>
                <a:gridCol w="2693357">
                  <a:extLst>
                    <a:ext uri="{9D8B030D-6E8A-4147-A177-3AD203B41FA5}">
                      <a16:colId xmlns:a16="http://schemas.microsoft.com/office/drawing/2014/main" val="939253759"/>
                    </a:ext>
                  </a:extLst>
                </a:gridCol>
                <a:gridCol w="2833555">
                  <a:extLst>
                    <a:ext uri="{9D8B030D-6E8A-4147-A177-3AD203B41FA5}">
                      <a16:colId xmlns:a16="http://schemas.microsoft.com/office/drawing/2014/main" val="2241232584"/>
                    </a:ext>
                  </a:extLst>
                </a:gridCol>
              </a:tblGrid>
              <a:tr h="47728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Experiment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1353" marR="71353" marT="35676" marB="35676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1353" marR="71353" marT="35676" marB="35676" anchor="ctr"/>
                </a:tc>
                <a:extLst>
                  <a:ext uri="{0D108BD9-81ED-4DB2-BD59-A6C34878D82A}">
                    <a16:rowId xmlns:a16="http://schemas.microsoft.com/office/drawing/2014/main" val="1237558634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A. Weight Measurement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Acetamide, Scale, Weighing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Paper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1353" marR="71353" marT="35676" marB="35676" anchor="ctr"/>
                </a:tc>
                <a:extLst>
                  <a:ext uri="{0D108BD9-81ED-4DB2-BD59-A6C34878D82A}">
                    <a16:rowId xmlns:a16="http://schemas.microsoft.com/office/drawing/2014/main" val="3590167769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B. Transferring Liquid Using a pipette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Scale, Distilled Water, Beaker(100mL)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89740" marR="89740" marT="44870" marB="4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Pipette (10mL), Pipette Filler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873333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C. Transferring Liquid Using a Graduated cylinder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Graduated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Cylinder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(10mL)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809586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D. Transferring Liquid Using a </a:t>
                      </a:r>
                      <a:r>
                        <a:rPr lang="en-US" altLang="ko-KR" sz="1100" b="0" dirty="0" err="1">
                          <a:latin typeface="+mn-ea"/>
                          <a:ea typeface="+mn-ea"/>
                        </a:rPr>
                        <a:t>Buret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>
                          <a:latin typeface="+mn-ea"/>
                          <a:ea typeface="+mn-ea"/>
                        </a:rPr>
                        <a:t>Buret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(50mL), Stand, Clamp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03695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E. Determining the Solubility of a Compound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Biphenyl, Acetamide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89740" marR="89740" marT="44870" marB="4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Test Tube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, Distilled Water, Hexane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168735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F. Determining the Melting Point of a Compound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Capillary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Tube, Melting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Point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Apparatus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594644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G. Determining the density of a Compound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Graduated cylinder (10mL), MC, Al, Hexane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1353" marR="71353" marT="35676" marB="35676" anchor="ctr"/>
                </a:tc>
                <a:extLst>
                  <a:ext uri="{0D108BD9-81ED-4DB2-BD59-A6C34878D82A}">
                    <a16:rowId xmlns:a16="http://schemas.microsoft.com/office/drawing/2014/main" val="405020783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EFAF747E-3870-D9E9-54B5-F487EA0CB4F4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2059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99EB5-1DFF-8B11-244B-C8816475C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4005EB-1900-9ADE-A8F8-0B0AB1E05936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A4D41CE2-38CC-227D-17CC-CF1E75EC399A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359C0BB-8FB9-6BEC-08C0-7199F7E5526E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E021F7-AA93-D396-153F-10A8AADD75BF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A6F1A3-48BC-2137-8BEF-B8ED787F8703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1268E6F-A4F3-5EFC-4AA1-171B139C8B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924218-55CC-2C01-D114-DC937B560203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CCADE8E-C110-2CE0-C950-051A111AB8F1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4A863E3-0D2B-7827-3652-0F0CB3D5A1EE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0C20BD-5645-FEAD-96DE-1BA313B62AC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141F78-E805-137A-B24F-849E7D6E1ED3}"/>
              </a:ext>
            </a:extLst>
          </p:cNvPr>
          <p:cNvSpPr txBox="1"/>
          <p:nvPr/>
        </p:nvSpPr>
        <p:spPr>
          <a:xfrm>
            <a:off x="520882" y="1813842"/>
            <a:ext cx="7496448" cy="278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A. Weight Measurement</a:t>
            </a: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1.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Examine the measured capacity (maximum measured weight) and precision of the scale to be used in the experiment.</a:t>
            </a:r>
            <a:endParaRPr lang="en-US" altLang="ko-KR" sz="1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2.</a:t>
            </a:r>
            <a:r>
              <a:rPr lang="en-US" altLang="ko-KR" sz="1400" dirty="0">
                <a:latin typeface="+mn-ea"/>
              </a:rPr>
              <a:t> Measure the weight of 1g of acetamide.</a:t>
            </a:r>
          </a:p>
          <a:p>
            <a:pPr algn="l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+mn-ea"/>
              </a:rPr>
              <a:t> How to use the scale </a:t>
            </a:r>
            <a:r>
              <a:rPr lang="en-US" altLang="ko-KR" sz="1400" dirty="0">
                <a:latin typeface="+mn-ea"/>
              </a:rPr>
              <a:t>&gt;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US" altLang="ko-KR" sz="1400" dirty="0">
                <a:latin typeface="+mn-ea"/>
              </a:rPr>
              <a:t>Place a weighing paper on the plate and tare the scale.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US" altLang="ko-KR" sz="1400" dirty="0">
                <a:latin typeface="+mn-ea"/>
              </a:rPr>
              <a:t>Check the mass when the scale reading remains stable for 3 seconds, and record it.</a:t>
            </a:r>
          </a:p>
        </p:txBody>
      </p:sp>
    </p:spTree>
    <p:extLst>
      <p:ext uri="{BB962C8B-B14F-4D97-AF65-F5344CB8AC3E}">
        <p14:creationId xmlns:p14="http://schemas.microsoft.com/office/powerpoint/2010/main" val="124123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287C4-670C-3E16-1E0F-6F571D7ED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8D010D-9BE4-AAA1-51E0-2BFE026583A2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2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408FFA-FBF9-4691-49F0-7B59374E7697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12392842-0816-BDC7-3DEC-23763BFF0D18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A8ECEB6-B9E9-4125-95C5-BCCA200457A0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280B5D-0810-2559-78F1-E61F5DCDBE2C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FE8AE7-75AE-3E17-B26E-4DB7E18B09E5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C75EFBC-26F4-C724-96A1-E3A22BA9064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D87A54-11E4-C866-3FE9-921B300E391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93D6B785-3104-FB78-5C2E-A6F767334258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82C9EA-C9CC-3D40-C22B-46A85094DE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5934FE-5B34-4C47-BD4A-7840DC781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112" y="3768652"/>
            <a:ext cx="2143539" cy="16076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D43CF1-E1BB-2F36-A5E1-F22AAAE0C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1773" y="3770086"/>
            <a:ext cx="2155011" cy="16162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D33B0C-8E6D-AF39-8779-6DC3B1965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020" y="3743052"/>
            <a:ext cx="2155013" cy="16162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473C4F-EF18-07B9-4DEC-1755EE4D4050}"/>
              </a:ext>
            </a:extLst>
          </p:cNvPr>
          <p:cNvSpPr txBox="1"/>
          <p:nvPr/>
        </p:nvSpPr>
        <p:spPr>
          <a:xfrm>
            <a:off x="1517334" y="5665049"/>
            <a:ext cx="706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pipette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9C078-EE81-C00B-4AB8-2731EB5285C9}"/>
              </a:ext>
            </a:extLst>
          </p:cNvPr>
          <p:cNvSpPr txBox="1"/>
          <p:nvPr/>
        </p:nvSpPr>
        <p:spPr>
          <a:xfrm>
            <a:off x="3777551" y="5726841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When taking liquid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36BED1-42DA-80AF-C658-F5CA6A24F4C6}"/>
              </a:ext>
            </a:extLst>
          </p:cNvPr>
          <p:cNvSpPr txBox="1"/>
          <p:nvPr/>
        </p:nvSpPr>
        <p:spPr>
          <a:xfrm>
            <a:off x="6291393" y="5685570"/>
            <a:ext cx="1826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When removing liquid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4AFFB2-214F-3AF6-6570-6B44C13F58E0}"/>
              </a:ext>
            </a:extLst>
          </p:cNvPr>
          <p:cNvSpPr/>
          <p:nvPr/>
        </p:nvSpPr>
        <p:spPr>
          <a:xfrm>
            <a:off x="1594757" y="3962402"/>
            <a:ext cx="332014" cy="299357"/>
          </a:xfrm>
          <a:prstGeom prst="rect">
            <a:avLst/>
          </a:prstGeom>
          <a:noFill/>
          <a:ln w="28575">
            <a:solidFill>
              <a:srgbClr val="EC18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20082-CE9D-1691-3510-A2DA93099B86}"/>
              </a:ext>
            </a:extLst>
          </p:cNvPr>
          <p:cNvSpPr/>
          <p:nvPr/>
        </p:nvSpPr>
        <p:spPr>
          <a:xfrm>
            <a:off x="1736203" y="4261759"/>
            <a:ext cx="268803" cy="615206"/>
          </a:xfrm>
          <a:prstGeom prst="rect">
            <a:avLst/>
          </a:prstGeom>
          <a:noFill/>
          <a:ln w="28575">
            <a:solidFill>
              <a:srgbClr val="EC18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6C3ED-DE4F-4CC4-4785-24B4ACD2B389}"/>
              </a:ext>
            </a:extLst>
          </p:cNvPr>
          <p:cNvSpPr txBox="1"/>
          <p:nvPr/>
        </p:nvSpPr>
        <p:spPr>
          <a:xfrm>
            <a:off x="520881" y="1448081"/>
            <a:ext cx="8209461" cy="182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B. Transferring Liquid Using a pipette</a:t>
            </a: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Place the beaker on the scale and measure its weight.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(Repeat twice) Transfer 10 mL of distilled water into the beaker using a pipette and measure its weight.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Using the density of water, calculate the average volume and standard deviation (uncertainty) of the distilled water.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93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7138E-69D0-4475-96DE-915685D39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1F115CE-78E7-6FEC-7F31-C7C55EDF714C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D2EC41E-A9D4-0ABF-BA2E-F0099A57400E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281FF56-FC2D-454B-DACA-999C94652D0D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FBE68C-75E9-2430-E8C4-BFA3E1673C45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5511BC-3D0A-76C5-74A0-52973624D944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648CC9-09E1-A1B1-1BD3-4795BADBF8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EDB0B8-5D2C-994D-CE33-7AD4B1295D92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6A34ADB-F2A2-1C97-1652-3CDFF795E2F8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D9CA22-ABCF-FCB2-0EB7-28288173F0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EB870-E738-A90A-8ED8-FE65A538DF86}"/>
              </a:ext>
            </a:extLst>
          </p:cNvPr>
          <p:cNvSpPr txBox="1"/>
          <p:nvPr/>
        </p:nvSpPr>
        <p:spPr>
          <a:xfrm>
            <a:off x="520881" y="2426191"/>
            <a:ext cx="8209461" cy="235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C. Transferring Liquid Using a Graduated cylinder</a:t>
            </a:r>
          </a:p>
          <a:p>
            <a:pPr>
              <a:lnSpc>
                <a:spcPct val="110000"/>
              </a:lnSpc>
            </a:pPr>
            <a:endParaRPr lang="en-US" altLang="ko-KR" sz="20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Place the beaker on the scale and measure its weight.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(Repeat twice) Transfer 10 mL of distilled water into the beaker using a graduated cylinder and measure its weight.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Using the density of water, calculate the average volume and standard deviation (uncertainty) of the distilled water.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277395-8973-A8DE-B0E8-B02004876A2F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9399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7E924-490B-D71D-7B54-3851A3C3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FA9A69-3A52-4D0C-7888-6658058BB047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DDC62075-2ABE-C6FB-F6FA-512707B4596D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1C3CD2C-CD9D-712D-D17C-EB44A9B3869E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F6684C-BC13-B58E-08CB-C1E453CDC4B2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1D929-8D21-E7E7-D503-D4A0F8ED6740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6C32080-BB8E-BCD7-2188-16CF5CCB41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7BA6F4-AEFB-AE83-A669-BDAEEC64E1D4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F79B5E8-1372-3BFD-473E-5E6381658FCC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CA1FCDC-87BC-EB7F-03D6-2C37E1BFBFA2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79833D-9D78-29DE-9D3E-5AC1B16453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496A6B-0902-C245-FD16-606A86E75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20568" r="7142" b="10105"/>
          <a:stretch/>
        </p:blipFill>
        <p:spPr>
          <a:xfrm rot="5400000">
            <a:off x="4783942" y="3808779"/>
            <a:ext cx="2527595" cy="19175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67A1A1-3E9B-A9A0-D047-FEF30D9BB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t="18008" r="34011" b="3887"/>
          <a:stretch/>
        </p:blipFill>
        <p:spPr>
          <a:xfrm rot="5400000">
            <a:off x="2482813" y="3854170"/>
            <a:ext cx="1835433" cy="201153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5773CC4A-CFB3-4ECF-EDE0-E6E1E8F0DB1E}"/>
              </a:ext>
            </a:extLst>
          </p:cNvPr>
          <p:cNvSpPr/>
          <p:nvPr/>
        </p:nvSpPr>
        <p:spPr>
          <a:xfrm>
            <a:off x="3519137" y="4593429"/>
            <a:ext cx="546678" cy="579469"/>
          </a:xfrm>
          <a:prstGeom prst="ellipse">
            <a:avLst/>
          </a:prstGeom>
          <a:noFill/>
          <a:ln w="28575">
            <a:solidFill>
              <a:srgbClr val="EC18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8321D6-AACF-7CED-C3A8-5FB91756BB95}"/>
              </a:ext>
            </a:extLst>
          </p:cNvPr>
          <p:cNvSpPr txBox="1"/>
          <p:nvPr/>
        </p:nvSpPr>
        <p:spPr>
          <a:xfrm>
            <a:off x="3326551" y="5208793"/>
            <a:ext cx="1086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Closed state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4C99C8-2FB5-A50C-4378-6DE59BD3F944}"/>
              </a:ext>
            </a:extLst>
          </p:cNvPr>
          <p:cNvSpPr/>
          <p:nvPr/>
        </p:nvSpPr>
        <p:spPr>
          <a:xfrm>
            <a:off x="6082738" y="4359384"/>
            <a:ext cx="546678" cy="813514"/>
          </a:xfrm>
          <a:prstGeom prst="ellipse">
            <a:avLst/>
          </a:prstGeom>
          <a:noFill/>
          <a:ln w="28575">
            <a:solidFill>
              <a:srgbClr val="EC18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AA697-9D6A-48FA-02AD-5794E812D87D}"/>
              </a:ext>
            </a:extLst>
          </p:cNvPr>
          <p:cNvSpPr txBox="1"/>
          <p:nvPr/>
        </p:nvSpPr>
        <p:spPr>
          <a:xfrm>
            <a:off x="5901038" y="5241452"/>
            <a:ext cx="996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Open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state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9DD99A-026A-A01C-6536-0FCAEB65B3BF}"/>
              </a:ext>
            </a:extLst>
          </p:cNvPr>
          <p:cNvSpPr txBox="1"/>
          <p:nvPr/>
        </p:nvSpPr>
        <p:spPr>
          <a:xfrm>
            <a:off x="520881" y="1448081"/>
            <a:ext cx="8209461" cy="214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D. Transferring Liquid Using a </a:t>
            </a:r>
            <a:r>
              <a:rPr lang="en-US" altLang="ko-KR" sz="2000" b="1" dirty="0" err="1">
                <a:latin typeface="+mn-ea"/>
              </a:rPr>
              <a:t>Buret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Place the beaker on the scale and measure its weight.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(Repeat twice) Transfer 10 mL of distilled water into the beaker using a </a:t>
            </a:r>
            <a:r>
              <a:rPr lang="en-US" altLang="ko-KR" sz="1400" dirty="0" err="1">
                <a:latin typeface="+mn-ea"/>
              </a:rPr>
              <a:t>buret</a:t>
            </a:r>
            <a:r>
              <a:rPr lang="en-US" altLang="ko-KR" sz="1400" dirty="0">
                <a:latin typeface="+mn-ea"/>
              </a:rPr>
              <a:t> and measure its weight.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Using the density of water, calculate the average volume and standard deviation (uncertainty) of the distilled water.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7B2DA-0C5C-7E24-4757-F90FC9C5C6B2}"/>
              </a:ext>
            </a:extLst>
          </p:cNvPr>
          <p:cNvSpPr txBox="1"/>
          <p:nvPr/>
        </p:nvSpPr>
        <p:spPr>
          <a:xfrm>
            <a:off x="5169250" y="6130817"/>
            <a:ext cx="1826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When removing liquid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243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1010</TotalTime>
  <Words>1000</Words>
  <Application>Microsoft Office PowerPoint</Application>
  <PresentationFormat>화면 슬라이드 쇼(4:3)</PresentationFormat>
  <Paragraphs>182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계승민</dc:creator>
  <cp:lastModifiedBy>Ariana Barr</cp:lastModifiedBy>
  <cp:revision>15</cp:revision>
  <dcterms:created xsi:type="dcterms:W3CDTF">2018-12-14T07:58:26Z</dcterms:created>
  <dcterms:modified xsi:type="dcterms:W3CDTF">2025-03-10T04:00:49Z</dcterms:modified>
</cp:coreProperties>
</file>